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</p:sldMasterIdLst>
  <p:notesMasterIdLst>
    <p:notesMasterId r:id="rId17"/>
  </p:notesMasterIdLst>
  <p:sldIdLst>
    <p:sldId id="257" r:id="rId4"/>
    <p:sldId id="258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59" r:id="rId13"/>
    <p:sldId id="275" r:id="rId14"/>
    <p:sldId id="272" r:id="rId15"/>
    <p:sldId id="27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5803"/>
    <a:srgbClr val="F5DE38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872" y="-4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2BE5E-0A7F-4A7A-A993-65C04D7D08A3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2B8F9-89FA-4361-8B56-36B211E19B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803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trysideonline.co.uk/back-british-farming/cook-and-eat/the-great-british-larder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More resources at www.foodafactoflife.co.uk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2B8F9-89FA-4361-8B56-36B211E19B6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081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https://www.countrysideonline.co.uk/back-british-farming/cook-and-eat/the-great-british-larder/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2B8F9-89FA-4361-8B56-36B211E19B6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052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160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885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211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500400" y="712800"/>
            <a:ext cx="4071600" cy="5359406"/>
          </a:xfrm>
          <a:prstGeom prst="roundRect">
            <a:avLst>
              <a:gd name="adj" fmla="val 9365"/>
            </a:avLst>
          </a:prstGeom>
          <a:gradFill>
            <a:gsLst>
              <a:gs pos="0">
                <a:schemeClr val="accent1">
                  <a:alpha val="9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5400000" scaled="0"/>
          </a:gradFill>
          <a:ln w="25400">
            <a:solidFill>
              <a:schemeClr val="accent1"/>
            </a:solidFill>
          </a:ln>
        </p:spPr>
        <p:txBody>
          <a:bodyPr lIns="180000" tIns="90000" rIns="180000" bIns="9000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Century Gothic" pitchFamily="34" charset="0"/>
              </a:defRPr>
            </a:lvl1pPr>
            <a:lvl2pPr marL="0" indent="0">
              <a:buFont typeface="Arial" pitchFamily="34" charset="0"/>
              <a:buNone/>
              <a:defRPr sz="1800">
                <a:latin typeface="Century Gothic" pitchFamily="34" charset="0"/>
              </a:defRPr>
            </a:lvl2pPr>
            <a:lvl3pPr marL="0" indent="0">
              <a:buFont typeface="Arial" pitchFamily="34" charset="0"/>
              <a:buNone/>
              <a:defRPr sz="1800">
                <a:latin typeface="Century Gothic" pitchFamily="34" charset="0"/>
              </a:defRPr>
            </a:lvl3pPr>
            <a:lvl4pPr marL="0" indent="0">
              <a:buFont typeface="Arial" pitchFamily="34" charset="0"/>
              <a:buNone/>
              <a:defRPr sz="1800">
                <a:latin typeface="Century Gothic" pitchFamily="34" charset="0"/>
              </a:defRPr>
            </a:lvl4pPr>
            <a:lvl5pPr marL="0" indent="0" algn="l">
              <a:buFont typeface="Arial" pitchFamily="34" charset="0"/>
              <a:buNone/>
              <a:defRPr sz="18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0567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500400" y="712800"/>
            <a:ext cx="4071600" cy="5359406"/>
          </a:xfrm>
          <a:prstGeom prst="roundRect">
            <a:avLst>
              <a:gd name="adj" fmla="val 9365"/>
            </a:avLst>
          </a:prstGeom>
          <a:gradFill>
            <a:gsLst>
              <a:gs pos="0">
                <a:schemeClr val="accent1">
                  <a:alpha val="9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5400000" scaled="0"/>
          </a:gradFill>
          <a:ln w="25400">
            <a:solidFill>
              <a:schemeClr val="accent1"/>
            </a:solidFill>
          </a:ln>
        </p:spPr>
        <p:txBody>
          <a:bodyPr lIns="180000" tIns="90000" rIns="180000" bIns="9000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Century Gothic" pitchFamily="34" charset="0"/>
              </a:defRPr>
            </a:lvl1pPr>
            <a:lvl2pPr marL="0" indent="0">
              <a:buFont typeface="Arial" pitchFamily="34" charset="0"/>
              <a:buNone/>
              <a:defRPr sz="1800">
                <a:latin typeface="Century Gothic" pitchFamily="34" charset="0"/>
              </a:defRPr>
            </a:lvl2pPr>
            <a:lvl3pPr marL="0" indent="0">
              <a:buFont typeface="Arial" pitchFamily="34" charset="0"/>
              <a:buNone/>
              <a:defRPr sz="1800">
                <a:latin typeface="Century Gothic" pitchFamily="34" charset="0"/>
              </a:defRPr>
            </a:lvl3pPr>
            <a:lvl4pPr marL="0" indent="0">
              <a:buFont typeface="Arial" pitchFamily="34" charset="0"/>
              <a:buNone/>
              <a:defRPr sz="1800">
                <a:latin typeface="Century Gothic" pitchFamily="34" charset="0"/>
              </a:defRPr>
            </a:lvl4pPr>
            <a:lvl5pPr marL="0" indent="0" algn="l">
              <a:buFont typeface="Arial" pitchFamily="34" charset="0"/>
              <a:buNone/>
              <a:defRPr sz="18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5449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500400" y="712800"/>
            <a:ext cx="4071600" cy="5359406"/>
          </a:xfrm>
          <a:prstGeom prst="roundRect">
            <a:avLst>
              <a:gd name="adj" fmla="val 9365"/>
            </a:avLst>
          </a:prstGeom>
          <a:gradFill>
            <a:gsLst>
              <a:gs pos="0">
                <a:schemeClr val="accent1">
                  <a:alpha val="9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5400000" scaled="0"/>
          </a:gradFill>
          <a:ln w="25400">
            <a:solidFill>
              <a:schemeClr val="accent1"/>
            </a:solidFill>
          </a:ln>
        </p:spPr>
        <p:txBody>
          <a:bodyPr lIns="180000" tIns="90000" rIns="180000" bIns="9000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Century Gothic" pitchFamily="34" charset="0"/>
              </a:defRPr>
            </a:lvl1pPr>
            <a:lvl2pPr marL="0" indent="0">
              <a:buFont typeface="Arial" pitchFamily="34" charset="0"/>
              <a:buNone/>
              <a:defRPr sz="1800">
                <a:latin typeface="Century Gothic" pitchFamily="34" charset="0"/>
              </a:defRPr>
            </a:lvl2pPr>
            <a:lvl3pPr marL="0" indent="0">
              <a:buFont typeface="Arial" pitchFamily="34" charset="0"/>
              <a:buNone/>
              <a:defRPr sz="1800">
                <a:latin typeface="Century Gothic" pitchFamily="34" charset="0"/>
              </a:defRPr>
            </a:lvl3pPr>
            <a:lvl4pPr marL="0" indent="0">
              <a:buFont typeface="Arial" pitchFamily="34" charset="0"/>
              <a:buNone/>
              <a:defRPr sz="1800">
                <a:latin typeface="Century Gothic" pitchFamily="34" charset="0"/>
              </a:defRPr>
            </a:lvl4pPr>
            <a:lvl5pPr marL="0" indent="0" algn="l">
              <a:buFont typeface="Arial" pitchFamily="34" charset="0"/>
              <a:buNone/>
              <a:defRPr sz="18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5974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500400" y="712800"/>
            <a:ext cx="4071600" cy="5359406"/>
          </a:xfrm>
          <a:prstGeom prst="roundRect">
            <a:avLst>
              <a:gd name="adj" fmla="val 9365"/>
            </a:avLst>
          </a:prstGeom>
          <a:gradFill>
            <a:gsLst>
              <a:gs pos="0">
                <a:schemeClr val="accent1">
                  <a:alpha val="9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5400000" scaled="0"/>
          </a:gradFill>
          <a:ln w="25400">
            <a:solidFill>
              <a:schemeClr val="accent1"/>
            </a:solidFill>
          </a:ln>
        </p:spPr>
        <p:txBody>
          <a:bodyPr lIns="180000" tIns="90000" rIns="180000" bIns="9000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Century Gothic" pitchFamily="34" charset="0"/>
              </a:defRPr>
            </a:lvl1pPr>
            <a:lvl2pPr marL="0" indent="0">
              <a:buFont typeface="Arial" pitchFamily="34" charset="0"/>
              <a:buNone/>
              <a:defRPr sz="1800">
                <a:latin typeface="Century Gothic" pitchFamily="34" charset="0"/>
              </a:defRPr>
            </a:lvl2pPr>
            <a:lvl3pPr marL="0" indent="0">
              <a:buFont typeface="Arial" pitchFamily="34" charset="0"/>
              <a:buNone/>
              <a:defRPr sz="1800">
                <a:latin typeface="Century Gothic" pitchFamily="34" charset="0"/>
              </a:defRPr>
            </a:lvl3pPr>
            <a:lvl4pPr marL="0" indent="0">
              <a:buFont typeface="Arial" pitchFamily="34" charset="0"/>
              <a:buNone/>
              <a:defRPr sz="1800">
                <a:latin typeface="Century Gothic" pitchFamily="34" charset="0"/>
              </a:defRPr>
            </a:lvl4pPr>
            <a:lvl5pPr marL="0" indent="0" algn="l">
              <a:buFont typeface="Arial" pitchFamily="34" charset="0"/>
              <a:buNone/>
              <a:defRPr sz="18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9479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091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738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605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91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621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89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34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474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6712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541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606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17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34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23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195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124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3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8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19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77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500063" y="6350000"/>
            <a:ext cx="8215312" cy="214313"/>
          </a:xfrm>
          <a:prstGeom prst="rect">
            <a:avLst/>
          </a:prstGeom>
          <a:noFill/>
        </p:spPr>
        <p:txBody>
          <a:bodyPr lIns="0" tIns="0" rIns="0" bIns="0" anchor="b"/>
          <a:lstStyle>
            <a:lvl1pPr>
              <a:defRPr sz="1000">
                <a:solidFill>
                  <a:schemeClr val="accent1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cs typeface="Arial" pitchFamily="34" charset="0"/>
              </a:rPr>
              <a:t>© BRITISH NUTRITION FOUNDATION 2016</a:t>
            </a:r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430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9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661248"/>
            <a:ext cx="9144000" cy="2119536"/>
          </a:xfrm>
        </p:spPr>
        <p:txBody>
          <a:bodyPr/>
          <a:lstStyle/>
          <a:p>
            <a:r>
              <a:rPr lang="en-GB" sz="2400" b="1" dirty="0" smtClean="0">
                <a:solidFill>
                  <a:schemeClr val="bg1"/>
                </a:solidFill>
                <a:latin typeface="Tahoma" panose="020B0604030504040204" pitchFamily="34" charset="0"/>
              </a:rPr>
              <a:t>Stage </a:t>
            </a:r>
            <a:r>
              <a:rPr lang="en-GB" sz="2400" b="1" dirty="0" smtClean="0">
                <a:solidFill>
                  <a:schemeClr val="bg1"/>
                </a:solidFill>
                <a:latin typeface="Tahoma" panose="020B0604030504040204" pitchFamily="34" charset="0"/>
              </a:rPr>
              <a:t>3: </a:t>
            </a:r>
            <a:r>
              <a:rPr lang="en-GB" sz="2400" b="1" dirty="0" smtClean="0">
                <a:solidFill>
                  <a:schemeClr val="bg1"/>
                </a:solidFill>
                <a:latin typeface="Tahoma" panose="020B0604030504040204" pitchFamily="34" charset="0"/>
              </a:rPr>
              <a:t>Designing a healthy </a:t>
            </a:r>
            <a:r>
              <a:rPr lang="en-GB" sz="2400" b="1" dirty="0" smtClean="0">
                <a:solidFill>
                  <a:schemeClr val="bg1"/>
                </a:solidFill>
                <a:latin typeface="Tahoma" panose="020B0604030504040204" pitchFamily="34" charset="0"/>
              </a:rPr>
              <a:t>food product</a:t>
            </a:r>
            <a:endParaRPr lang="en-GB" b="1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30" y="908720"/>
            <a:ext cx="6258265" cy="473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5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481848" y="260649"/>
            <a:ext cx="8194608" cy="5760640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5DE3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1572" y="476672"/>
            <a:ext cx="777686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E85803"/>
                </a:solidFill>
                <a:latin typeface="Tahoma" panose="020B0604030504040204" pitchFamily="34" charset="0"/>
              </a:rPr>
              <a:t>Your task</a:t>
            </a:r>
          </a:p>
          <a:p>
            <a:pPr algn="ctr"/>
            <a:endParaRPr lang="en-GB" dirty="0" smtClean="0">
              <a:latin typeface="Tahoma" panose="020B0604030504040204" pitchFamily="34" charset="0"/>
            </a:endParaRPr>
          </a:p>
          <a:p>
            <a:pPr algn="ctr"/>
            <a:r>
              <a:rPr lang="en-GB" sz="2400" dirty="0" smtClean="0">
                <a:latin typeface="Tahoma" panose="020B0604030504040204" pitchFamily="34" charset="0"/>
              </a:rPr>
              <a:t>You </a:t>
            </a:r>
            <a:r>
              <a:rPr lang="en-GB" sz="2400" dirty="0">
                <a:latin typeface="Tahoma" panose="020B0604030504040204" pitchFamily="34" charset="0"/>
              </a:rPr>
              <a:t>are going to </a:t>
            </a:r>
            <a:r>
              <a:rPr lang="en-GB" sz="2400" dirty="0" smtClean="0">
                <a:latin typeface="Tahoma" panose="020B0604030504040204" pitchFamily="34" charset="0"/>
              </a:rPr>
              <a:t>design a </a:t>
            </a:r>
            <a:r>
              <a:rPr lang="en-GB" sz="2400" dirty="0">
                <a:latin typeface="Tahoma" panose="020B0604030504040204" pitchFamily="34" charset="0"/>
              </a:rPr>
              <a:t>British food flag </a:t>
            </a:r>
            <a:r>
              <a:rPr lang="en-GB" sz="2400" dirty="0" smtClean="0">
                <a:latin typeface="Tahoma" panose="020B0604030504040204" pitchFamily="34" charset="0"/>
              </a:rPr>
              <a:t>yoghurt</a:t>
            </a:r>
            <a:r>
              <a:rPr lang="en-GB" sz="2400" dirty="0" smtClean="0">
                <a:latin typeface="Tahoma" panose="020B0604030504040204" pitchFamily="34" charset="0"/>
              </a:rPr>
              <a:t> </a:t>
            </a:r>
            <a:r>
              <a:rPr lang="en-GB" sz="2400" dirty="0">
                <a:latin typeface="Tahoma" panose="020B0604030504040204" pitchFamily="34" charset="0"/>
              </a:rPr>
              <a:t>to sell in </a:t>
            </a:r>
            <a:r>
              <a:rPr lang="en-GB" sz="2400" dirty="0" smtClean="0">
                <a:latin typeface="Tahoma" panose="020B0604030504040204" pitchFamily="34" charset="0"/>
              </a:rPr>
              <a:t>your </a:t>
            </a:r>
            <a:r>
              <a:rPr lang="en-GB" sz="2400" dirty="0" smtClean="0">
                <a:latin typeface="Tahoma" panose="020B0604030504040204" pitchFamily="34" charset="0"/>
              </a:rPr>
              <a:t>yoghurt café.</a:t>
            </a:r>
            <a:endParaRPr lang="en-GB" sz="2400" dirty="0" smtClean="0">
              <a:latin typeface="Tahoma" panose="020B0604030504040204" pitchFamily="34" charset="0"/>
            </a:endParaRPr>
          </a:p>
          <a:p>
            <a:pPr algn="ctr"/>
            <a:r>
              <a:rPr lang="en-GB" sz="2400" dirty="0" smtClean="0">
                <a:latin typeface="Tahoma" panose="020B0604030504040204" pitchFamily="34" charset="0"/>
              </a:rPr>
              <a:t>You </a:t>
            </a:r>
            <a:r>
              <a:rPr lang="en-GB" sz="2400" dirty="0">
                <a:latin typeface="Tahoma" panose="020B0604030504040204" pitchFamily="34" charset="0"/>
              </a:rPr>
              <a:t>will use seasonal British </a:t>
            </a:r>
            <a:r>
              <a:rPr lang="en-GB" sz="2400" dirty="0" smtClean="0">
                <a:latin typeface="Tahoma" panose="020B0604030504040204" pitchFamily="34" charset="0"/>
              </a:rPr>
              <a:t>fruit</a:t>
            </a:r>
            <a:r>
              <a:rPr lang="en-GB" sz="2400" dirty="0" smtClean="0">
                <a:latin typeface="Tahoma" panose="020B0604030504040204" pitchFamily="34" charset="0"/>
              </a:rPr>
              <a:t> </a:t>
            </a:r>
            <a:r>
              <a:rPr lang="en-GB" sz="2400" dirty="0">
                <a:latin typeface="Tahoma" panose="020B0604030504040204" pitchFamily="34" charset="0"/>
              </a:rPr>
              <a:t>to make </a:t>
            </a:r>
            <a:r>
              <a:rPr lang="en-GB" sz="2400" dirty="0" smtClean="0">
                <a:latin typeface="Tahoma" panose="020B0604030504040204" pitchFamily="34" charset="0"/>
              </a:rPr>
              <a:t>your </a:t>
            </a:r>
            <a:r>
              <a:rPr lang="en-GB" sz="2400" dirty="0" smtClean="0">
                <a:latin typeface="Tahoma" panose="020B0604030504040204" pitchFamily="34" charset="0"/>
              </a:rPr>
              <a:t>yoghurt</a:t>
            </a:r>
            <a:r>
              <a:rPr lang="en-GB" sz="2400" dirty="0" smtClean="0">
                <a:latin typeface="Tahoma" panose="020B0604030504040204" pitchFamily="34" charset="0"/>
              </a:rPr>
              <a:t> </a:t>
            </a:r>
            <a:r>
              <a:rPr lang="en-GB" sz="2400" dirty="0">
                <a:latin typeface="Tahoma" panose="020B0604030504040204" pitchFamily="34" charset="0"/>
              </a:rPr>
              <a:t>look </a:t>
            </a:r>
            <a:r>
              <a:rPr lang="en-GB" sz="2400" dirty="0" smtClean="0">
                <a:latin typeface="Tahoma" panose="020B0604030504040204" pitchFamily="34" charset="0"/>
              </a:rPr>
              <a:t>like a </a:t>
            </a:r>
            <a:r>
              <a:rPr lang="en-GB" sz="2400" dirty="0">
                <a:latin typeface="Tahoma" panose="020B0604030504040204" pitchFamily="34" charset="0"/>
              </a:rPr>
              <a:t>British flag.</a:t>
            </a:r>
          </a:p>
          <a:p>
            <a:pPr algn="ctr"/>
            <a:endParaRPr lang="en-GB" dirty="0" smtClean="0">
              <a:latin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794"/>
            <a:ext cx="1619672" cy="122599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4" t="36317" r="21940" b="34134"/>
          <a:stretch/>
        </p:blipFill>
        <p:spPr bwMode="auto">
          <a:xfrm>
            <a:off x="3089906" y="2922670"/>
            <a:ext cx="2978492" cy="2854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94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654" y="1997034"/>
            <a:ext cx="9160718" cy="484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 Diagonal Corner Rectangle 3"/>
          <p:cNvSpPr/>
          <p:nvPr/>
        </p:nvSpPr>
        <p:spPr>
          <a:xfrm>
            <a:off x="-612576" y="0"/>
            <a:ext cx="10369152" cy="4941168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561030"/>
            <a:ext cx="8136904" cy="41857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E85803"/>
                </a:solidFill>
                <a:latin typeface="Tahoma" panose="020B0604030504040204" pitchFamily="34" charset="0"/>
              </a:rPr>
              <a:t>Seasonality</a:t>
            </a:r>
          </a:p>
          <a:p>
            <a:pPr algn="ctr"/>
            <a:endParaRPr lang="en-GB" sz="3200" dirty="0">
              <a:solidFill>
                <a:srgbClr val="FF0000"/>
              </a:solidFill>
              <a:latin typeface="Tahoma" panose="020B0604030504040204" pitchFamily="34" charset="0"/>
            </a:endParaRPr>
          </a:p>
          <a:p>
            <a:pPr algn="ctr"/>
            <a:r>
              <a:rPr lang="en-GB" sz="2000" dirty="0">
                <a:solidFill>
                  <a:prstClr val="black"/>
                </a:solidFill>
                <a:latin typeface="Tahoma" panose="020B0604030504040204" pitchFamily="34" charset="0"/>
              </a:rPr>
              <a:t>Different fruit and vegetables grow and can be harvested at different times of the year. </a:t>
            </a:r>
          </a:p>
          <a:p>
            <a:pPr algn="ctr"/>
            <a:r>
              <a:rPr lang="en-GB" sz="2000" b="1" dirty="0" smtClean="0">
                <a:solidFill>
                  <a:prstClr val="black"/>
                </a:solidFill>
                <a:latin typeface="Tahoma" panose="020B0604030504040204" pitchFamily="34" charset="0"/>
              </a:rPr>
              <a:t>Eating foods when they are in season means that we can support British farmers and growers by buying their produce.</a:t>
            </a:r>
          </a:p>
          <a:p>
            <a:pPr algn="ctr"/>
            <a:endParaRPr lang="en-GB" sz="2000" dirty="0">
              <a:solidFill>
                <a:prstClr val="black"/>
              </a:solidFill>
              <a:latin typeface="Tahoma" panose="020B0604030504040204" pitchFamily="34" charset="0"/>
            </a:endParaRPr>
          </a:p>
          <a:p>
            <a:pPr algn="ctr"/>
            <a:r>
              <a:rPr lang="en-GB" sz="2000" dirty="0" smtClean="0">
                <a:solidFill>
                  <a:prstClr val="black"/>
                </a:solidFill>
                <a:latin typeface="Tahoma" panose="020B0604030504040204" pitchFamily="34" charset="0"/>
              </a:rPr>
              <a:t>If we want to buy food that is not in season in Britain, it has to be imported from other countries. The further our food travels, the more of a negative impact it has on the environment.</a:t>
            </a:r>
            <a:endParaRPr lang="en-GB" sz="2000" dirty="0">
              <a:solidFill>
                <a:prstClr val="black"/>
              </a:solidFill>
              <a:latin typeface="Tahoma" panose="020B0604030504040204" pitchFamily="34" charset="0"/>
            </a:endParaRPr>
          </a:p>
          <a:p>
            <a:pPr marL="342900" indent="-342900" algn="ctr">
              <a:buFontTx/>
              <a:buChar char="-"/>
            </a:pPr>
            <a:endParaRPr lang="en-GB" sz="1400" dirty="0">
              <a:solidFill>
                <a:srgbClr val="4F81BD"/>
              </a:solidFill>
              <a:latin typeface="Tahoma" panose="020B0604030504040204" pitchFamily="34" charset="0"/>
            </a:endParaRPr>
          </a:p>
          <a:p>
            <a:pPr marL="342900" indent="-342900" algn="ctr">
              <a:buFontTx/>
              <a:buChar char="-"/>
            </a:pPr>
            <a:endParaRPr lang="en-GB" sz="2400" dirty="0">
              <a:solidFill>
                <a:srgbClr val="4F81BD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27794"/>
            <a:ext cx="1619672" cy="122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9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481848" y="836712"/>
            <a:ext cx="8194608" cy="518457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8833" y="1052736"/>
            <a:ext cx="7488832" cy="15081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E85803"/>
                </a:solidFill>
                <a:latin typeface="Tahoma" panose="020B0604030504040204" pitchFamily="34" charset="0"/>
              </a:rPr>
              <a:t>Food flag </a:t>
            </a:r>
            <a:r>
              <a:rPr lang="en-GB" sz="3600" b="1" dirty="0" smtClean="0">
                <a:solidFill>
                  <a:srgbClr val="E85803"/>
                </a:solidFill>
                <a:latin typeface="Tahoma" panose="020B0604030504040204" pitchFamily="34" charset="0"/>
              </a:rPr>
              <a:t>yoghurt</a:t>
            </a:r>
            <a:r>
              <a:rPr lang="en-GB" sz="3600" b="1" dirty="0" smtClean="0">
                <a:solidFill>
                  <a:srgbClr val="E85803"/>
                </a:solidFill>
                <a:latin typeface="Tahoma" panose="020B0604030504040204" pitchFamily="34" charset="0"/>
              </a:rPr>
              <a:t> </a:t>
            </a:r>
            <a:r>
              <a:rPr lang="en-GB" sz="3600" b="1" dirty="0" smtClean="0">
                <a:solidFill>
                  <a:srgbClr val="E85803"/>
                </a:solidFill>
                <a:latin typeface="Tahoma" panose="020B0604030504040204" pitchFamily="34" charset="0"/>
              </a:rPr>
              <a:t>planning</a:t>
            </a:r>
          </a:p>
          <a:p>
            <a:pPr algn="ctr"/>
            <a:endParaRPr lang="en-GB" sz="2800" dirty="0">
              <a:solidFill>
                <a:srgbClr val="4F81BD"/>
              </a:solidFill>
              <a:latin typeface="Tahoma" panose="020B0604030504040204" pitchFamily="34" charset="0"/>
            </a:endParaRPr>
          </a:p>
          <a:p>
            <a:pPr algn="ctr"/>
            <a:endParaRPr lang="en-GB" sz="2800" dirty="0" smtClean="0">
              <a:solidFill>
                <a:srgbClr val="4F81BD"/>
              </a:solidFill>
              <a:latin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794"/>
            <a:ext cx="1619672" cy="122599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8" t="30912" r="17824" b="31457"/>
          <a:stretch/>
        </p:blipFill>
        <p:spPr bwMode="auto">
          <a:xfrm>
            <a:off x="641355" y="2009065"/>
            <a:ext cx="3577953" cy="210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37" y="2852936"/>
            <a:ext cx="4107557" cy="2738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24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372842" y="836711"/>
            <a:ext cx="8375622" cy="5164093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5730" y="1017890"/>
            <a:ext cx="7488832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E85803"/>
                </a:solidFill>
                <a:latin typeface="Tahoma" panose="020B0604030504040204" pitchFamily="34" charset="0"/>
              </a:rPr>
              <a:t>Shopping lists</a:t>
            </a:r>
          </a:p>
          <a:p>
            <a:pPr algn="ctr"/>
            <a:endParaRPr lang="en-GB" sz="2000" dirty="0" smtClean="0">
              <a:solidFill>
                <a:srgbClr val="FF3399"/>
              </a:solidFill>
              <a:latin typeface="Tahoma" panose="020B0604030504040204" pitchFamily="34" charset="0"/>
            </a:endParaRPr>
          </a:p>
          <a:p>
            <a:pPr algn="ctr"/>
            <a:r>
              <a:rPr lang="en-GB" sz="2800" dirty="0" smtClean="0">
                <a:latin typeface="VAGRounded-Light"/>
                <a:ea typeface="Calibri"/>
                <a:cs typeface="Times New Roman"/>
              </a:rPr>
              <a:t>Write </a:t>
            </a:r>
            <a:r>
              <a:rPr lang="en-GB" sz="2800" dirty="0">
                <a:latin typeface="VAGRounded-Light"/>
                <a:ea typeface="Calibri"/>
                <a:cs typeface="Times New Roman"/>
              </a:rPr>
              <a:t>a shopping list of </a:t>
            </a:r>
            <a:r>
              <a:rPr lang="en-GB" sz="2800" dirty="0" smtClean="0">
                <a:latin typeface="VAGRounded-Light"/>
                <a:ea typeface="Calibri"/>
                <a:cs typeface="Times New Roman"/>
              </a:rPr>
              <a:t>your group’s </a:t>
            </a:r>
            <a:r>
              <a:rPr lang="en-GB" sz="2800" dirty="0">
                <a:latin typeface="VAGRounded-Light"/>
                <a:ea typeface="Calibri"/>
                <a:cs typeface="Times New Roman"/>
              </a:rPr>
              <a:t>chosen </a:t>
            </a:r>
            <a:r>
              <a:rPr lang="en-GB" sz="2800" dirty="0" smtClean="0">
                <a:latin typeface="VAGRounded-Light"/>
                <a:ea typeface="Calibri"/>
                <a:cs typeface="Times New Roman"/>
              </a:rPr>
              <a:t>fruit ingredients</a:t>
            </a:r>
            <a:r>
              <a:rPr lang="en-GB" sz="2800" dirty="0">
                <a:latin typeface="VAGRounded-Light"/>
                <a:ea typeface="Calibri"/>
                <a:cs typeface="Times New Roman"/>
              </a:rPr>
              <a:t>.</a:t>
            </a:r>
            <a:endParaRPr lang="en-GB" sz="2800" dirty="0">
              <a:solidFill>
                <a:srgbClr val="4F81BD"/>
              </a:solidFill>
              <a:latin typeface="Tahoma" panose="020B0604030504040204" pitchFamily="34" charset="0"/>
            </a:endParaRPr>
          </a:p>
          <a:p>
            <a:pPr algn="ctr"/>
            <a:endParaRPr lang="en-GB" sz="2800" dirty="0" smtClean="0">
              <a:solidFill>
                <a:srgbClr val="4F81BD"/>
              </a:solidFill>
              <a:latin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902" y="3436641"/>
            <a:ext cx="3354487" cy="221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794"/>
            <a:ext cx="1619672" cy="122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4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481848" y="332656"/>
            <a:ext cx="8194608" cy="6192688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692696"/>
            <a:ext cx="777686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1600" dirty="0">
              <a:solidFill>
                <a:srgbClr val="4F81BD"/>
              </a:solidFill>
              <a:latin typeface="Tahoma" panose="020B0604030504040204" pitchFamily="34" charset="0"/>
            </a:endParaRPr>
          </a:p>
          <a:p>
            <a:pPr algn="ctr"/>
            <a:r>
              <a:rPr lang="en-GB" sz="3600" b="1" dirty="0" smtClean="0">
                <a:solidFill>
                  <a:srgbClr val="E85803"/>
                </a:solidFill>
                <a:latin typeface="Tahoma" panose="020B0604030504040204" pitchFamily="34" charset="0"/>
              </a:rPr>
              <a:t>Talk to your </a:t>
            </a:r>
            <a:r>
              <a:rPr lang="en-GB" sz="3600" b="1" dirty="0" smtClean="0">
                <a:solidFill>
                  <a:srgbClr val="E85803"/>
                </a:solidFill>
                <a:latin typeface="Tahoma" panose="020B0604030504040204" pitchFamily="34" charset="0"/>
              </a:rPr>
              <a:t>partner</a:t>
            </a:r>
          </a:p>
          <a:p>
            <a:pPr algn="ctr"/>
            <a:endParaRPr lang="en-GB" sz="2000" b="1" dirty="0">
              <a:solidFill>
                <a:srgbClr val="E85803"/>
              </a:solidFill>
              <a:latin typeface="Tahoma" panose="020B0604030504040204" pitchFamily="34" charset="0"/>
            </a:endParaRPr>
          </a:p>
          <a:p>
            <a:pPr algn="ctr"/>
            <a:r>
              <a:rPr lang="en-GB" sz="2400" dirty="0">
                <a:latin typeface="Tahoma" panose="020B0604030504040204" pitchFamily="34" charset="0"/>
              </a:rPr>
              <a:t>W</a:t>
            </a:r>
            <a:r>
              <a:rPr lang="en-GB" sz="2400" dirty="0" smtClean="0">
                <a:latin typeface="Tahoma" panose="020B0604030504040204" pitchFamily="34" charset="0"/>
              </a:rPr>
              <a:t>hat </a:t>
            </a:r>
            <a:r>
              <a:rPr lang="en-GB" sz="2400" dirty="0" smtClean="0">
                <a:latin typeface="Tahoma" panose="020B0604030504040204" pitchFamily="34" charset="0"/>
              </a:rPr>
              <a:t>can you remember about healthy eating? What sorts of food do we need to include in our diet to stay healthy?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54" y="3311105"/>
            <a:ext cx="4968552" cy="33123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794"/>
            <a:ext cx="1619672" cy="122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6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481848" y="332656"/>
            <a:ext cx="8194608" cy="6192688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692696"/>
            <a:ext cx="7776864" cy="24083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E85803"/>
                </a:solidFill>
                <a:latin typeface="Tahoma" panose="020B0604030504040204" pitchFamily="34" charset="0"/>
              </a:rPr>
              <a:t>The </a:t>
            </a:r>
            <a:r>
              <a:rPr lang="en-GB" sz="4000" b="1" dirty="0" err="1" smtClean="0">
                <a:solidFill>
                  <a:srgbClr val="E85803"/>
                </a:solidFill>
                <a:latin typeface="Tahoma" panose="020B0604030504040204" pitchFamily="34" charset="0"/>
              </a:rPr>
              <a:t>Eatwell</a:t>
            </a:r>
            <a:r>
              <a:rPr lang="en-GB" sz="4000" b="1" dirty="0" smtClean="0">
                <a:solidFill>
                  <a:srgbClr val="E85803"/>
                </a:solidFill>
                <a:latin typeface="Tahoma" panose="020B0604030504040204" pitchFamily="34" charset="0"/>
              </a:rPr>
              <a:t> guide</a:t>
            </a:r>
          </a:p>
          <a:p>
            <a:pPr algn="ctr"/>
            <a:endParaRPr lang="en-GB" sz="1050" dirty="0" smtClean="0">
              <a:solidFill>
                <a:srgbClr val="E85803"/>
              </a:solidFill>
              <a:latin typeface="Tahoma" panose="020B0604030504040204" pitchFamily="34" charset="0"/>
            </a:endParaRPr>
          </a:p>
          <a:p>
            <a:pPr algn="ctr"/>
            <a:r>
              <a:rPr lang="en-GB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healthy eating model for the UK is called the </a:t>
            </a:r>
            <a:r>
              <a:rPr lang="en-GB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Eatwell</a:t>
            </a:r>
            <a:r>
              <a:rPr lang="en-GB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Guide.  </a:t>
            </a:r>
            <a:endParaRPr lang="en-US" alt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GB" sz="3600" dirty="0">
              <a:latin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794"/>
            <a:ext cx="1619672" cy="1225997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061" y="2556657"/>
            <a:ext cx="5393878" cy="381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96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481848" y="332656"/>
            <a:ext cx="8194608" cy="6192688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692696"/>
            <a:ext cx="7776864" cy="8694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E85803"/>
                </a:solidFill>
                <a:latin typeface="Tahoma" panose="020B0604030504040204" pitchFamily="34" charset="0"/>
              </a:rPr>
              <a:t>The </a:t>
            </a:r>
            <a:r>
              <a:rPr lang="en-GB" sz="4000" b="1" dirty="0" err="1" smtClean="0">
                <a:solidFill>
                  <a:srgbClr val="E85803"/>
                </a:solidFill>
                <a:latin typeface="Tahoma" panose="020B0604030504040204" pitchFamily="34" charset="0"/>
              </a:rPr>
              <a:t>Eatwell</a:t>
            </a:r>
            <a:r>
              <a:rPr lang="en-GB" sz="4000" b="1" dirty="0" smtClean="0">
                <a:solidFill>
                  <a:srgbClr val="E85803"/>
                </a:solidFill>
                <a:latin typeface="Tahoma" panose="020B0604030504040204" pitchFamily="34" charset="0"/>
              </a:rPr>
              <a:t> guide</a:t>
            </a:r>
          </a:p>
          <a:p>
            <a:pPr algn="ctr"/>
            <a:endParaRPr lang="en-GB" sz="1050" dirty="0" smtClean="0">
              <a:solidFill>
                <a:srgbClr val="E85803"/>
              </a:solidFill>
              <a:latin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794"/>
            <a:ext cx="1619672" cy="1225997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650" y="2276872"/>
            <a:ext cx="4160634" cy="294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1916832"/>
            <a:ext cx="345638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should choose a </a:t>
            </a:r>
            <a:r>
              <a:rPr lang="en-GB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variety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different foods from each food group to help </a:t>
            </a: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bodies 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 everything </a:t>
            </a: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needs to stay healthy.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79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481848" y="332656"/>
            <a:ext cx="8194608" cy="5688632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692696"/>
            <a:ext cx="7776864" cy="8079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E85803"/>
                </a:solidFill>
                <a:latin typeface="Tahoma" panose="020B0604030504040204" pitchFamily="34" charset="0"/>
              </a:rPr>
              <a:t>Fruit &amp; Vegetables</a:t>
            </a:r>
          </a:p>
          <a:p>
            <a:pPr algn="ctr"/>
            <a:endParaRPr lang="en-GB" sz="1050" dirty="0" smtClean="0">
              <a:solidFill>
                <a:srgbClr val="E85803"/>
              </a:solidFill>
              <a:latin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794"/>
            <a:ext cx="1619672" cy="12259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1508586"/>
            <a:ext cx="77768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should aim </a:t>
            </a: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eat at least five portions of a variety of fruit and vegetables each day.</a:t>
            </a:r>
          </a:p>
          <a:p>
            <a:pPr algn="ctr">
              <a:defRPr/>
            </a:pPr>
            <a:endParaRPr lang="en-GB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</a:t>
            </a: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guide, a portion is what fits into the palm of our hand.</a:t>
            </a:r>
          </a:p>
          <a:p>
            <a:pPr marL="285750" indent="-285750" algn="ctr">
              <a:buFont typeface="Arial" pitchFamily="34" charset="0"/>
              <a:buChar char="•"/>
              <a:defRPr/>
            </a:pP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Choose from fresh, frozen, canned, dried or </a:t>
            </a: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juiced fruit and vegetables. 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55574"/>
            <a:ext cx="3168352" cy="21066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63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481848" y="640792"/>
            <a:ext cx="8194608" cy="538049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6516" y="1052736"/>
            <a:ext cx="7776864" cy="19774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altLang="en-US" sz="3600" b="1" dirty="0">
                <a:solidFill>
                  <a:srgbClr val="E8580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Potatoes, bread, rice, pasta and other starchy carbohydrates</a:t>
            </a:r>
          </a:p>
          <a:p>
            <a:pPr algn="ctr"/>
            <a:endParaRPr lang="en-GB" sz="4000" b="1" dirty="0" smtClean="0">
              <a:solidFill>
                <a:srgbClr val="E85803"/>
              </a:solidFill>
              <a:latin typeface="Tahoma" panose="020B0604030504040204" pitchFamily="34" charset="0"/>
            </a:endParaRPr>
          </a:p>
          <a:p>
            <a:pPr algn="ctr"/>
            <a:endParaRPr lang="en-GB" sz="1050" dirty="0" smtClean="0">
              <a:solidFill>
                <a:srgbClr val="E85803"/>
              </a:solidFill>
              <a:latin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794"/>
            <a:ext cx="1619672" cy="12259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1542166"/>
            <a:ext cx="77768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endParaRPr lang="en-GB" altLang="en-US" sz="3200" b="1" dirty="0">
              <a:solidFill>
                <a:srgbClr val="CC6600"/>
              </a:solidFill>
            </a:endParaRPr>
          </a:p>
          <a:p>
            <a:pPr>
              <a:spcBef>
                <a:spcPct val="0"/>
              </a:spcBef>
              <a:defRPr/>
            </a:pPr>
            <a:endParaRPr lang="en-GB" altLang="en-US" sz="2400" b="1" dirty="0">
              <a:solidFill>
                <a:srgbClr val="CC6600"/>
              </a:solidFill>
            </a:endParaRPr>
          </a:p>
          <a:p>
            <a:pPr algn="ctr">
              <a:defRPr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Starchy food should make up just over a third of the food we eat</a:t>
            </a: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869" y="3331040"/>
            <a:ext cx="4000842" cy="26672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77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481848" y="640792"/>
            <a:ext cx="8194608" cy="538049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6516" y="1253791"/>
            <a:ext cx="7776864" cy="13619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E8580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Meat, eggs, beans</a:t>
            </a:r>
            <a:r>
              <a:rPr lang="en-GB" sz="3600" b="1" dirty="0">
                <a:solidFill>
                  <a:srgbClr val="E8580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3600" b="1" dirty="0" smtClean="0">
                <a:solidFill>
                  <a:srgbClr val="E8580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pulses and fish</a:t>
            </a:r>
            <a:endParaRPr lang="en-GB" sz="3600" b="1" dirty="0" smtClean="0">
              <a:solidFill>
                <a:srgbClr val="E85803"/>
              </a:solidFill>
              <a:latin typeface="Tahoma" panose="020B0604030504040204" pitchFamily="34" charset="0"/>
            </a:endParaRPr>
          </a:p>
          <a:p>
            <a:pPr algn="ctr"/>
            <a:endParaRPr lang="en-GB" sz="1050" dirty="0" smtClean="0">
              <a:solidFill>
                <a:srgbClr val="E85803"/>
              </a:solidFill>
              <a:latin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794"/>
            <a:ext cx="1619672" cy="12259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300" y="2348773"/>
            <a:ext cx="8119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should eat </a:t>
            </a: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foods from this </a:t>
            </a: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group</a:t>
            </a: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give us protein and minerals.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charset="0"/>
              <a:buNone/>
              <a:defRPr/>
            </a:pP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3501008"/>
            <a:ext cx="3523615" cy="2349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17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481848" y="640791"/>
            <a:ext cx="8194608" cy="5621587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6516" y="1022630"/>
            <a:ext cx="777686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E8580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Dairy and alternatives</a:t>
            </a:r>
          </a:p>
          <a:p>
            <a:pPr algn="ctr">
              <a:defRPr/>
            </a:pPr>
            <a:r>
              <a:rPr lang="en-GB" sz="1400" b="1" dirty="0" smtClean="0">
                <a:solidFill>
                  <a:srgbClr val="E8580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defRPr/>
            </a:pP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should eat some milk and dairy food (or dairy alternatives) such as milk, cheese, yoghurt and </a:t>
            </a:r>
            <a:r>
              <a:rPr lang="en-GB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fromage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frais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5750" indent="-285750" algn="ctr">
              <a:buFont typeface="Arial" pitchFamily="34" charset="0"/>
              <a:buChar char="•"/>
              <a:defRPr/>
            </a:pPr>
            <a:endPara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These are good sources of protein and vitamins, and they’re also an important source of calcium, which helps to keep our bones strong.</a:t>
            </a:r>
          </a:p>
          <a:p>
            <a:pPr algn="ctr"/>
            <a:endParaRPr lang="en-GB" sz="2000" b="1" dirty="0" smtClean="0">
              <a:solidFill>
                <a:srgbClr val="E8580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GB" sz="600" dirty="0" smtClean="0">
              <a:solidFill>
                <a:srgbClr val="E8580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794"/>
            <a:ext cx="1619672" cy="122599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05064"/>
            <a:ext cx="3389362" cy="22573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5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481848" y="640791"/>
            <a:ext cx="8194608" cy="5452505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6516" y="1022630"/>
            <a:ext cx="777686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E8580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Foods high in fat, salt </a:t>
            </a:r>
            <a:endParaRPr lang="en-GB" sz="3600" b="1" dirty="0" smtClean="0">
              <a:solidFill>
                <a:srgbClr val="E8580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3600" b="1" dirty="0" smtClean="0">
                <a:solidFill>
                  <a:srgbClr val="E8580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sugars</a:t>
            </a:r>
          </a:p>
          <a:p>
            <a:pPr algn="ctr">
              <a:defRPr/>
            </a:pPr>
            <a:r>
              <a:rPr lang="en-GB" sz="1400" b="1" dirty="0" smtClean="0">
                <a:solidFill>
                  <a:srgbClr val="E8580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defRPr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Foods like chocolate, cakes, biscuits, full-sugar soft drinks, butter and ice-cream are not needed for health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>
              <a:defRPr/>
            </a:pPr>
            <a:endPara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foods like these are eaten or drunk, it should only be occasionally and in small amounts. </a:t>
            </a:r>
          </a:p>
          <a:p>
            <a:pPr algn="ctr"/>
            <a:endParaRPr lang="en-GB" sz="2000" b="1" dirty="0" smtClean="0">
              <a:solidFill>
                <a:srgbClr val="E8580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GB" sz="600" dirty="0" smtClean="0">
              <a:solidFill>
                <a:srgbClr val="E8580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794"/>
            <a:ext cx="1619672" cy="122599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855" y="4149080"/>
            <a:ext cx="3688532" cy="24603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47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Slide">
  <a:themeElements>
    <a:clrScheme name="Food A Fact of Life">
      <a:dk1>
        <a:srgbClr val="2993D1"/>
      </a:dk1>
      <a:lt1>
        <a:srgbClr val="50B949"/>
      </a:lt1>
      <a:dk2>
        <a:srgbClr val="EB088D"/>
      </a:dk2>
      <a:lt2>
        <a:srgbClr val="000000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blipFill dpi="0" rotWithShape="1">
          <a:blip xmlns:r="http://schemas.openxmlformats.org/officeDocument/2006/relationships" r:embed="rId1" cstate="print"/>
          <a:srcRect/>
          <a:stretch>
            <a:fillRect t="-18000" b="-16000"/>
          </a:stretch>
        </a:blipFill>
        <a:ln w="0">
          <a:noFill/>
          <a:prstDash val="solid"/>
          <a:round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426</Words>
  <Application>Microsoft Office PowerPoint</Application>
  <PresentationFormat>On-screen Show (4:3)</PresentationFormat>
  <Paragraphs>51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1_Office Theme</vt:lpstr>
      <vt:lpstr>Blank Slide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Farming STEMterprise</dc:title>
  <dc:creator>Jennie Devine</dc:creator>
  <cp:lastModifiedBy>Jennie Devine</cp:lastModifiedBy>
  <cp:revision>37</cp:revision>
  <dcterms:created xsi:type="dcterms:W3CDTF">2018-09-17T14:14:26Z</dcterms:created>
  <dcterms:modified xsi:type="dcterms:W3CDTF">2020-06-10T22:02:15Z</dcterms:modified>
</cp:coreProperties>
</file>